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049753" cy="82296"/>
          </a:xfrm>
          <a:prstGeom prst="rect">
            <a:avLst/>
          </a:prstGeom>
          <a:solidFill>
            <a:srgbClr val="4A6F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047924" y="0"/>
            <a:ext cx="3049753" cy="82296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95848" y="0"/>
            <a:ext cx="3049753" cy="82296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3771" y="0"/>
            <a:ext cx="3049753" cy="82296"/>
          </a:xfrm>
          <a:prstGeom prst="rect">
            <a:avLst/>
          </a:prstGeom>
          <a:solidFill>
            <a:srgbClr val="E76F5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2148840"/>
            <a:ext cx="10362895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2A9D8F"/>
                </a:solidFill>
                <a:latin typeface="Calibri"/>
              </a:rPr>
              <a:t>F R E E   T E M P L A T 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606040"/>
            <a:ext cx="10728655" cy="10058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4800" b="0" i="0">
                <a:solidFill>
                  <a:srgbClr val="16324F"/>
                </a:solidFill>
                <a:latin typeface="Calibri Light"/>
              </a:rPr>
              <a:t>Business Model Canvas Template</a:t>
            </a:r>
          </a:p>
        </p:txBody>
      </p:sp>
      <p:sp>
        <p:nvSpPr>
          <p:cNvPr id="8" name="Rectangle 7"/>
          <p:cNvSpPr/>
          <p:nvPr/>
        </p:nvSpPr>
        <p:spPr>
          <a:xfrm>
            <a:off x="5638648" y="3767328"/>
            <a:ext cx="914400" cy="20117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71600" y="3977640"/>
            <a:ext cx="9448495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700" b="0" i="1">
                <a:solidFill>
                  <a:srgbClr val="6B7280"/>
                </a:solidFill>
                <a:latin typeface="Calibri"/>
              </a:rPr>
              <a:t>Map, test, and present your business model on one page.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4892040"/>
            <a:ext cx="9448495" cy="3200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2B2B2B"/>
                </a:solidFill>
                <a:latin typeface="Calibri"/>
              </a:rPr>
              <a:t>A guided, editable canvas + 9 block-by-block coaching slides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5806440"/>
            <a:ext cx="9448495" cy="2743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16324F"/>
                </a:solidFill>
                <a:latin typeface="Calibri"/>
              </a:rPr>
              <a:t>BusinessModelCanvasTemplates.com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" y="6483096"/>
            <a:ext cx="11185855" cy="10973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537960"/>
            <a:ext cx="73152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© 2026 BusinessModelCanvasTemplates.com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317175" y="6537960"/>
            <a:ext cx="13716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1 / 13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502920" y="438912"/>
            <a:ext cx="566928" cy="566928"/>
          </a:xfrm>
          <a:prstGeom prst="ellipse">
            <a:avLst/>
          </a:prstGeom>
          <a:solidFill>
            <a:srgbClr val="4A6F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Calibri Light"/>
              </a:rPr>
              <a:t>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61872" y="420624"/>
            <a:ext cx="10424160" cy="21945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4A6FA5"/>
                </a:solidFill>
                <a:latin typeface="Calibri"/>
              </a:rPr>
              <a:t>STEP 8 OF 9  ·  INFRASTRUCTURE SIDE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43584" y="621792"/>
            <a:ext cx="10424160" cy="5029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0" i="0">
                <a:solidFill>
                  <a:srgbClr val="16324F"/>
                </a:solidFill>
                <a:latin typeface="Calibri Light"/>
              </a:rPr>
              <a:t>Key Partnerships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298448"/>
            <a:ext cx="11183112" cy="38404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1">
                <a:solidFill>
                  <a:srgbClr val="6B7280"/>
                </a:solidFill>
                <a:latin typeface="Calibri"/>
              </a:rPr>
              <a:t>The network of suppliers and partners that make your business model work.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773936"/>
            <a:ext cx="11183112" cy="10973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144768" y="1975104"/>
            <a:ext cx="10973" cy="3063240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1975104"/>
            <a:ext cx="5349240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4A6FA5"/>
                </a:solidFill>
                <a:latin typeface="Calibri"/>
              </a:rPr>
              <a:t>WHAT GOES 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2304288"/>
            <a:ext cx="5349240" cy="27889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Optimization partners: outsourcing for cost/scale (e.g. cloud infrastructure, logistics)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Risk-reduction partners: alliances in uncertain markets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Resource-acquisition partners: licenses, distribution access, capabilities you don't build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Only model-critical dependencies, not every vendor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975104"/>
            <a:ext cx="5239512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4A6FA5"/>
                </a:solidFill>
                <a:latin typeface="Calibri"/>
              </a:rPr>
              <a:t>ASK YOURSELF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304288"/>
            <a:ext cx="5239512" cy="17830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Who are our key partners and suppliers? Which key resources come from them?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What can't (or shouldn't) we build in-house?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What's the dependency risk: what happens if this partner raises prices 3× or shuts us off?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What does the partner get out of it? Is the partnership durable, or one-sidedly wishful?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4224528"/>
            <a:ext cx="5239512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76F51"/>
                </a:solidFill>
                <a:latin typeface="Calibri"/>
              </a:rPr>
              <a:t>AVOID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4535424"/>
            <a:ext cx="5239512" cy="65836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 i="0">
                <a:solidFill>
                  <a:srgbClr val="E76F51"/>
                </a:solidFill>
                <a:latin typeface="Calibri"/>
              </a:rPr>
              <a:t>✗  </a:t>
            </a:r>
            <a:r>
              <a:rPr sz="1050" b="1" i="0">
                <a:solidFill>
                  <a:srgbClr val="2B2B2B"/>
                </a:solidFill>
                <a:latin typeface="Calibri"/>
              </a:rPr>
              <a:t>Listing every vendor: </a:t>
            </a:r>
            <a:r>
              <a:rPr sz="1050" b="0" i="0">
                <a:solidFill>
                  <a:srgbClr val="6B7280"/>
                </a:solidFill>
                <a:latin typeface="Calibri"/>
              </a:rPr>
              <a:t>The electricity provider and the accountant are suppliers, not KEY partners.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5230368"/>
            <a:ext cx="3657600" cy="21945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B7280"/>
                </a:solidFill>
                <a:latin typeface="Calibri"/>
              </a:rPr>
              <a:t>YOUR NOTES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5468112"/>
            <a:ext cx="11183112" cy="859536"/>
          </a:xfrm>
          <a:prstGeom prst="rect">
            <a:avLst/>
          </a:prstGeom>
          <a:solidFill>
            <a:srgbClr val="FFFFFF"/>
          </a:solidFill>
          <a:ln w="9525">
            <a:solidFill>
              <a:srgbClr val="D5DB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09728" rIns="109728" tIns="82296" bIns="36576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00" b="0" i="1">
                <a:solidFill>
                  <a:srgbClr val="6B7280"/>
                </a:solidFill>
                <a:latin typeface="Calibri"/>
              </a:rPr>
              <a:t>Click here and capture your ideas for this block…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" y="6483096"/>
            <a:ext cx="11185855" cy="10973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2920" y="6537960"/>
            <a:ext cx="73152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© 2026 BusinessModelCanvasTemplates.com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17175" y="6537960"/>
            <a:ext cx="13716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10 / 13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502920" y="438912"/>
            <a:ext cx="566928" cy="566928"/>
          </a:xfrm>
          <a:prstGeom prst="ellipse">
            <a:avLst/>
          </a:prstGeom>
          <a:solidFill>
            <a:srgbClr val="E76F5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Calibri Light"/>
              </a:rPr>
              <a:t>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61872" y="420624"/>
            <a:ext cx="10424160" cy="21945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E76F51"/>
                </a:solidFill>
                <a:latin typeface="Calibri"/>
              </a:rPr>
              <a:t>STEP 9 OF 9  ·  FINANCES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43584" y="621792"/>
            <a:ext cx="10424160" cy="5029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0" i="0">
                <a:solidFill>
                  <a:srgbClr val="16324F"/>
                </a:solidFill>
                <a:latin typeface="Calibri Light"/>
              </a:rPr>
              <a:t>Cost Structure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298448"/>
            <a:ext cx="11183112" cy="38404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1">
                <a:solidFill>
                  <a:srgbClr val="6B7280"/>
                </a:solidFill>
                <a:latin typeface="Calibri"/>
              </a:rPr>
              <a:t>The most important costs incurred to operate your business model.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773936"/>
            <a:ext cx="11183112" cy="10973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144768" y="1975104"/>
            <a:ext cx="10973" cy="3063240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1975104"/>
            <a:ext cx="5349240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76F51"/>
                </a:solidFill>
                <a:latin typeface="Calibri"/>
              </a:rPr>
              <a:t>WHAT GOES 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2304288"/>
            <a:ext cx="5349240" cy="27889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E76F51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The 3-5 biggest cost drivers (not full bookkeeping): which key resources and activities cost the most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E76F51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Cost-driven (leanest possible, automation, outsourcing) vs. value-driven (premium, personalized) positioning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E76F51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Fixed vs. variable split, economies of scale and scope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975104"/>
            <a:ext cx="5239512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76F51"/>
                </a:solidFill>
                <a:latin typeface="Calibri"/>
              </a:rPr>
              <a:t>ASK YOURSELF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304288"/>
            <a:ext cx="5239512" cy="17830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E76F51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What are the most important costs inherent in our model?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E76F51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Which key resources and key activities are most expensive?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E76F51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Is this business cost-driven or value-driven, and does that match our value proposition?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E76F51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Which costs are fixed vs. variable? What happens to unit costs at 10× volume?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4224528"/>
            <a:ext cx="5239512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76F51"/>
                </a:solidFill>
                <a:latin typeface="Calibri"/>
              </a:rPr>
              <a:t>AVOID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4535424"/>
            <a:ext cx="5239512" cy="65836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 i="0">
                <a:solidFill>
                  <a:srgbClr val="E76F51"/>
                </a:solidFill>
                <a:latin typeface="Calibri"/>
              </a:rPr>
              <a:t>✗  </a:t>
            </a:r>
            <a:r>
              <a:rPr sz="1050" b="1" i="0">
                <a:solidFill>
                  <a:srgbClr val="2B2B2B"/>
                </a:solidFill>
                <a:latin typeface="Calibri"/>
              </a:rPr>
              <a:t>Exhaustive bookkeeping instead of drivers: </a:t>
            </a:r>
            <a:r>
              <a:rPr sz="1050" b="0" i="0">
                <a:solidFill>
                  <a:srgbClr val="6B7280"/>
                </a:solidFill>
                <a:latin typeface="Calibri"/>
              </a:rPr>
              <a:t>Listing 30 line items.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5230368"/>
            <a:ext cx="3657600" cy="21945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B7280"/>
                </a:solidFill>
                <a:latin typeface="Calibri"/>
              </a:rPr>
              <a:t>YOUR NOTES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5468112"/>
            <a:ext cx="11183112" cy="859536"/>
          </a:xfrm>
          <a:prstGeom prst="rect">
            <a:avLst/>
          </a:prstGeom>
          <a:solidFill>
            <a:srgbClr val="FFFFFF"/>
          </a:solidFill>
          <a:ln w="9525">
            <a:solidFill>
              <a:srgbClr val="D5DB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09728" rIns="109728" tIns="82296" bIns="36576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00" b="0" i="1">
                <a:solidFill>
                  <a:srgbClr val="6B7280"/>
                </a:solidFill>
                <a:latin typeface="Calibri"/>
              </a:rPr>
              <a:t>Click here and capture your ideas for this block…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" y="6483096"/>
            <a:ext cx="11185855" cy="10973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2920" y="6537960"/>
            <a:ext cx="73152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© 2026 BusinessModelCanvasTemplates.com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17175" y="6537960"/>
            <a:ext cx="13716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11 / 13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0" i="0">
                <a:solidFill>
                  <a:srgbClr val="16324F"/>
                </a:solidFill>
                <a:latin typeface="Calibri Light"/>
              </a:rPr>
              <a:t>How to Fill It 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932688"/>
            <a:ext cx="11155680" cy="3200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0" i="1">
                <a:solidFill>
                  <a:srgbClr val="6B7280"/>
                </a:solidFill>
                <a:latin typeface="Calibri"/>
              </a:rPr>
              <a:t>Fill the canvas right side first, left side second, finances last.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737360"/>
            <a:ext cx="3611880" cy="1170432"/>
          </a:xfrm>
          <a:prstGeom prst="rect">
            <a:avLst/>
          </a:prstGeom>
          <a:solidFill>
            <a:srgbClr val="FFFFFF"/>
          </a:solidFill>
          <a:ln w="9525">
            <a:solidFill>
              <a:srgbClr val="D5DB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1737360"/>
            <a:ext cx="68580" cy="1170432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22376" y="1865376"/>
            <a:ext cx="3227832" cy="29260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A9D8F"/>
                </a:solidFill>
                <a:latin typeface="Calibri"/>
              </a:rPr>
              <a:t>①  </a:t>
            </a:r>
            <a:r>
              <a:rPr sz="1300" b="1" i="0">
                <a:solidFill>
                  <a:srgbClr val="16324F"/>
                </a:solidFill>
                <a:latin typeface="Calibri"/>
              </a:rPr>
              <a:t>Customer Segments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2376" y="2212848"/>
            <a:ext cx="3209544" cy="58521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2B2B2B"/>
                </a:solidFill>
                <a:latin typeface="Calibri"/>
              </a:rPr>
              <a:t>Who are we creating value for? Be specific.</a:t>
            </a:r>
          </a:p>
        </p:txBody>
      </p:sp>
      <p:sp>
        <p:nvSpPr>
          <p:cNvPr id="8" name="Rectangle 7"/>
          <p:cNvSpPr/>
          <p:nvPr/>
        </p:nvSpPr>
        <p:spPr>
          <a:xfrm>
            <a:off x="4288536" y="1737360"/>
            <a:ext cx="3611880" cy="1170432"/>
          </a:xfrm>
          <a:prstGeom prst="rect">
            <a:avLst/>
          </a:prstGeom>
          <a:solidFill>
            <a:srgbClr val="FFFFFF"/>
          </a:solidFill>
          <a:ln w="9525">
            <a:solidFill>
              <a:srgbClr val="D5DB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288536" y="1737360"/>
            <a:ext cx="68580" cy="117043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07992" y="1865376"/>
            <a:ext cx="3227832" cy="29260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C9A227"/>
                </a:solidFill>
                <a:latin typeface="Calibri"/>
              </a:rPr>
              <a:t>②  </a:t>
            </a:r>
            <a:r>
              <a:rPr sz="1300" b="1" i="0">
                <a:solidFill>
                  <a:srgbClr val="16324F"/>
                </a:solidFill>
                <a:latin typeface="Calibri"/>
              </a:rPr>
              <a:t>Value Propositions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07992" y="2212848"/>
            <a:ext cx="3209544" cy="58521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2B2B2B"/>
                </a:solidFill>
                <a:latin typeface="Calibri"/>
              </a:rPr>
              <a:t>What problem do we solve for them? Iterate with #1 until the pair clicks.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74152" y="1737360"/>
            <a:ext cx="3611880" cy="1170432"/>
          </a:xfrm>
          <a:prstGeom prst="rect">
            <a:avLst/>
          </a:prstGeom>
          <a:solidFill>
            <a:srgbClr val="FFFFFF"/>
          </a:solidFill>
          <a:ln w="9525">
            <a:solidFill>
              <a:srgbClr val="D5DB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074152" y="1737360"/>
            <a:ext cx="68580" cy="1170432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93608" y="1865376"/>
            <a:ext cx="3227832" cy="29260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A9D8F"/>
                </a:solidFill>
                <a:latin typeface="Calibri"/>
              </a:rPr>
              <a:t>③  </a:t>
            </a:r>
            <a:r>
              <a:rPr sz="1300" b="1" i="0">
                <a:solidFill>
                  <a:srgbClr val="16324F"/>
                </a:solidFill>
                <a:latin typeface="Calibri"/>
              </a:rPr>
              <a:t>Channels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93608" y="2212848"/>
            <a:ext cx="3209544" cy="58521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2B2B2B"/>
                </a:solidFill>
                <a:latin typeface="Calibri"/>
              </a:rPr>
              <a:t>How do we reach them, across awareness, evaluation, purchase, delivery, after-sales?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" y="3218688"/>
            <a:ext cx="3611880" cy="1170432"/>
          </a:xfrm>
          <a:prstGeom prst="rect">
            <a:avLst/>
          </a:prstGeom>
          <a:solidFill>
            <a:srgbClr val="FFFFFF"/>
          </a:solidFill>
          <a:ln w="9525">
            <a:solidFill>
              <a:srgbClr val="D5DB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02920" y="3218688"/>
            <a:ext cx="68580" cy="1170432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22376" y="3346704"/>
            <a:ext cx="3227832" cy="29260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A9D8F"/>
                </a:solidFill>
                <a:latin typeface="Calibri"/>
              </a:rPr>
              <a:t>④  </a:t>
            </a:r>
            <a:r>
              <a:rPr sz="1300" b="1" i="0">
                <a:solidFill>
                  <a:srgbClr val="16324F"/>
                </a:solidFill>
                <a:latin typeface="Calibri"/>
              </a:rPr>
              <a:t>Customer Relationships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2376" y="3694176"/>
            <a:ext cx="3209544" cy="58521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2B2B2B"/>
                </a:solidFill>
                <a:latin typeface="Calibri"/>
              </a:rPr>
              <a:t>What relationship does each segment expect?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288536" y="3218688"/>
            <a:ext cx="3611880" cy="1170432"/>
          </a:xfrm>
          <a:prstGeom prst="rect">
            <a:avLst/>
          </a:prstGeom>
          <a:solidFill>
            <a:srgbClr val="FFFFFF"/>
          </a:solidFill>
          <a:ln w="9525">
            <a:solidFill>
              <a:srgbClr val="D5DB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288536" y="3218688"/>
            <a:ext cx="68580" cy="1170432"/>
          </a:xfrm>
          <a:prstGeom prst="rect">
            <a:avLst/>
          </a:prstGeom>
          <a:solidFill>
            <a:srgbClr val="E76F5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507992" y="3346704"/>
            <a:ext cx="3227832" cy="29260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E76F51"/>
                </a:solidFill>
                <a:latin typeface="Calibri"/>
              </a:rPr>
              <a:t>⑤  </a:t>
            </a:r>
            <a:r>
              <a:rPr sz="1300" b="1" i="0">
                <a:solidFill>
                  <a:srgbClr val="16324F"/>
                </a:solidFill>
                <a:latin typeface="Calibri"/>
              </a:rPr>
              <a:t>Revenue Streams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07992" y="3694176"/>
            <a:ext cx="3209544" cy="58521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2B2B2B"/>
                </a:solidFill>
                <a:latin typeface="Calibri"/>
              </a:rPr>
              <a:t>What will they actually pay for, and how?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074152" y="3218688"/>
            <a:ext cx="3611880" cy="1170432"/>
          </a:xfrm>
          <a:prstGeom prst="rect">
            <a:avLst/>
          </a:prstGeom>
          <a:solidFill>
            <a:srgbClr val="FFFFFF"/>
          </a:solidFill>
          <a:ln w="9525">
            <a:solidFill>
              <a:srgbClr val="D5DB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8074152" y="3218688"/>
            <a:ext cx="68580" cy="1170432"/>
          </a:xfrm>
          <a:prstGeom prst="rect">
            <a:avLst/>
          </a:prstGeom>
          <a:solidFill>
            <a:srgbClr val="4A6F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293608" y="3346704"/>
            <a:ext cx="3227832" cy="29260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4A6FA5"/>
                </a:solidFill>
                <a:latin typeface="Calibri"/>
              </a:rPr>
              <a:t>⑥  </a:t>
            </a:r>
            <a:r>
              <a:rPr sz="1300" b="1" i="0">
                <a:solidFill>
                  <a:srgbClr val="16324F"/>
                </a:solidFill>
                <a:latin typeface="Calibri"/>
              </a:rPr>
              <a:t>Key Resources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93608" y="3694176"/>
            <a:ext cx="3209544" cy="58521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2B2B2B"/>
                </a:solidFill>
                <a:latin typeface="Calibri"/>
              </a:rPr>
              <a:t>What assets does delivering all of the above require?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2920" y="4700016"/>
            <a:ext cx="3611880" cy="1170432"/>
          </a:xfrm>
          <a:prstGeom prst="rect">
            <a:avLst/>
          </a:prstGeom>
          <a:solidFill>
            <a:srgbClr val="FFFFFF"/>
          </a:solidFill>
          <a:ln w="9525">
            <a:solidFill>
              <a:srgbClr val="D5DB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502920" y="4700016"/>
            <a:ext cx="68580" cy="1170432"/>
          </a:xfrm>
          <a:prstGeom prst="rect">
            <a:avLst/>
          </a:prstGeom>
          <a:solidFill>
            <a:srgbClr val="4A6F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22376" y="4828032"/>
            <a:ext cx="3227832" cy="29260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4A6FA5"/>
                </a:solidFill>
                <a:latin typeface="Calibri"/>
              </a:rPr>
              <a:t>⑦  </a:t>
            </a:r>
            <a:r>
              <a:rPr sz="1300" b="1" i="0">
                <a:solidFill>
                  <a:srgbClr val="16324F"/>
                </a:solidFill>
                <a:latin typeface="Calibri"/>
              </a:rPr>
              <a:t>Key Activities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22376" y="5175504"/>
            <a:ext cx="3209544" cy="58521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2B2B2B"/>
                </a:solidFill>
                <a:latin typeface="Calibri"/>
              </a:rPr>
              <a:t>What must we do exceptionally well?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288536" y="4700016"/>
            <a:ext cx="3611880" cy="1170432"/>
          </a:xfrm>
          <a:prstGeom prst="rect">
            <a:avLst/>
          </a:prstGeom>
          <a:solidFill>
            <a:srgbClr val="FFFFFF"/>
          </a:solidFill>
          <a:ln w="9525">
            <a:solidFill>
              <a:srgbClr val="D5DB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4288536" y="4700016"/>
            <a:ext cx="68580" cy="1170432"/>
          </a:xfrm>
          <a:prstGeom prst="rect">
            <a:avLst/>
          </a:prstGeom>
          <a:solidFill>
            <a:srgbClr val="4A6F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507992" y="4828032"/>
            <a:ext cx="3227832" cy="29260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4A6FA5"/>
                </a:solidFill>
                <a:latin typeface="Calibri"/>
              </a:rPr>
              <a:t>⑧  </a:t>
            </a:r>
            <a:r>
              <a:rPr sz="1300" b="1" i="0">
                <a:solidFill>
                  <a:srgbClr val="16324F"/>
                </a:solidFill>
                <a:latin typeface="Calibri"/>
              </a:rPr>
              <a:t>Key Partnerships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507992" y="5175504"/>
            <a:ext cx="3209544" cy="58521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2B2B2B"/>
                </a:solidFill>
                <a:latin typeface="Calibri"/>
              </a:rPr>
              <a:t>What should we NOT do or own ourselves?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074152" y="4700016"/>
            <a:ext cx="3611880" cy="1170432"/>
          </a:xfrm>
          <a:prstGeom prst="rect">
            <a:avLst/>
          </a:prstGeom>
          <a:solidFill>
            <a:srgbClr val="FFFFFF"/>
          </a:solidFill>
          <a:ln w="9525">
            <a:solidFill>
              <a:srgbClr val="D5DB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8074152" y="4700016"/>
            <a:ext cx="68580" cy="1170432"/>
          </a:xfrm>
          <a:prstGeom prst="rect">
            <a:avLst/>
          </a:prstGeom>
          <a:solidFill>
            <a:srgbClr val="E76F5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293608" y="4828032"/>
            <a:ext cx="3227832" cy="29260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E76F51"/>
                </a:solidFill>
                <a:latin typeface="Calibri"/>
              </a:rPr>
              <a:t>⑨  </a:t>
            </a:r>
            <a:r>
              <a:rPr sz="1300" b="1" i="0">
                <a:solidFill>
                  <a:srgbClr val="16324F"/>
                </a:solidFill>
                <a:latin typeface="Calibri"/>
              </a:rPr>
              <a:t>Cost Structure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293608" y="5175504"/>
            <a:ext cx="3209544" cy="58521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2B2B2B"/>
                </a:solidFill>
                <a:latin typeface="Calibri"/>
              </a:rPr>
              <a:t>What do those resources, activities, and partners cost?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02920" y="6483096"/>
            <a:ext cx="11185855" cy="10973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02920" y="6537960"/>
            <a:ext cx="73152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© 2026 BusinessModelCanvasTemplates.com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317175" y="6537960"/>
            <a:ext cx="13716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12 / 13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049753" cy="82296"/>
          </a:xfrm>
          <a:prstGeom prst="rect">
            <a:avLst/>
          </a:prstGeom>
          <a:solidFill>
            <a:srgbClr val="4A6F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047924" y="0"/>
            <a:ext cx="3049753" cy="82296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95848" y="0"/>
            <a:ext cx="3049753" cy="82296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3771" y="0"/>
            <a:ext cx="3049753" cy="82296"/>
          </a:xfrm>
          <a:prstGeom prst="rect">
            <a:avLst/>
          </a:prstGeom>
          <a:solidFill>
            <a:srgbClr val="E76F5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502920"/>
            <a:ext cx="10543032" cy="5029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3000" b="0" i="0">
                <a:solidFill>
                  <a:srgbClr val="16324F"/>
                </a:solidFill>
                <a:latin typeface="Calibri Light"/>
              </a:rPr>
              <a:t>Enjoying this free template?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1133856"/>
            <a:ext cx="10543032" cy="3200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500" b="0" i="1">
                <a:solidFill>
                  <a:srgbClr val="6B7280"/>
                </a:solidFill>
                <a:latin typeface="Calibri"/>
              </a:rPr>
              <a:t>The Complete Business Model Toolkit goes much further.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417320" y="1810512"/>
            <a:ext cx="9354312" cy="3035808"/>
          </a:xfrm>
          <a:prstGeom prst="roundRect">
            <a:avLst>
              <a:gd name="adj" fmla="val 5000"/>
            </a:avLst>
          </a:prstGeom>
          <a:solidFill>
            <a:srgbClr val="FBE9E3"/>
          </a:solidFill>
          <a:ln w="12700">
            <a:solidFill>
              <a:srgbClr val="E76F5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920240" y="2139696"/>
            <a:ext cx="8823960" cy="21031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219456" indent="-219456">
              <a:lnSpc>
                <a:spcPct val="106000"/>
              </a:lnSpc>
              <a:spcBef>
                <a:spcPts val="0"/>
              </a:spcBef>
              <a:spcAft>
                <a:spcPts val="1100"/>
              </a:spcAft>
            </a:pPr>
            <a:r>
              <a:rPr sz="1250" b="1" i="0">
                <a:solidFill>
                  <a:srgbClr val="E76F51"/>
                </a:solidFill>
                <a:latin typeface="Calibri"/>
              </a:rPr>
              <a:t>✓  </a:t>
            </a:r>
            <a:r>
              <a:rPr sz="1250" b="1" i="0">
                <a:solidFill>
                  <a:srgbClr val="2B2B2B"/>
                </a:solidFill>
                <a:latin typeface="Calibri"/>
              </a:rPr>
              <a:t>Master Excel workbook — </a:t>
            </a:r>
            <a:r>
              <a:rPr sz="1250" b="0" i="0">
                <a:solidFill>
                  <a:srgbClr val="2B2B2B"/>
                </a:solidFill>
                <a:latin typeface="Calibri"/>
              </a:rPr>
              <a:t>revenue calculator, break-even and unit-economics models — CAC, LTV, payback, all formulas built in.</a:t>
            </a:r>
          </a:p>
          <a:p>
            <a:pPr algn="l" marL="219456" indent="-219456">
              <a:lnSpc>
                <a:spcPct val="106000"/>
              </a:lnSpc>
              <a:spcBef>
                <a:spcPts val="0"/>
              </a:spcBef>
              <a:spcAft>
                <a:spcPts val="1100"/>
              </a:spcAft>
            </a:pPr>
            <a:r>
              <a:rPr sz="1250" b="1" i="0">
                <a:solidFill>
                  <a:srgbClr val="E76F51"/>
                </a:solidFill>
                <a:latin typeface="Calibri"/>
              </a:rPr>
              <a:t>✓  </a:t>
            </a:r>
            <a:r>
              <a:rPr sz="1250" b="1" i="0">
                <a:solidFill>
                  <a:srgbClr val="2B2B2B"/>
                </a:solidFill>
                <a:latin typeface="Calibri"/>
              </a:rPr>
              <a:t>25-page guided workbook — </a:t>
            </a:r>
            <a:r>
              <a:rPr sz="1250" b="0" i="0">
                <a:solidFill>
                  <a:srgbClr val="2B2B2B"/>
                </a:solidFill>
                <a:latin typeface="Calibri"/>
              </a:rPr>
              <a:t>plus presentation-ready slide decks in two themes.</a:t>
            </a:r>
          </a:p>
          <a:p>
            <a:pPr algn="l" marL="219456" indent="-219456">
              <a:lnSpc>
                <a:spcPct val="106000"/>
              </a:lnSpc>
              <a:spcBef>
                <a:spcPts val="0"/>
              </a:spcBef>
              <a:spcAft>
                <a:spcPts val="1100"/>
              </a:spcAft>
            </a:pPr>
            <a:r>
              <a:rPr sz="1250" b="1" i="0">
                <a:solidFill>
                  <a:srgbClr val="E76F51"/>
                </a:solidFill>
                <a:latin typeface="Calibri"/>
              </a:rPr>
              <a:t>✓  </a:t>
            </a:r>
            <a:r>
              <a:rPr sz="1250" b="1" i="0">
                <a:solidFill>
                  <a:srgbClr val="2B2B2B"/>
                </a:solidFill>
                <a:latin typeface="Calibri"/>
              </a:rPr>
              <a:t>10 real-company canvas examples — </a:t>
            </a:r>
            <a:r>
              <a:rPr sz="1250" b="0" i="0">
                <a:solidFill>
                  <a:srgbClr val="2B2B2B"/>
                </a:solidFill>
                <a:latin typeface="Calibri"/>
              </a:rPr>
              <a:t>Netflix, Airbnb, Stripe, and more — see how strong models actually look.</a:t>
            </a:r>
          </a:p>
          <a:p>
            <a:pPr algn="l" marL="219456" indent="-219456">
              <a:lnSpc>
                <a:spcPct val="106000"/>
              </a:lnSpc>
              <a:spcBef>
                <a:spcPts val="0"/>
              </a:spcBef>
              <a:spcAft>
                <a:spcPts val="1100"/>
              </a:spcAft>
            </a:pPr>
            <a:r>
              <a:rPr sz="1250" b="1" i="0">
                <a:solidFill>
                  <a:srgbClr val="E76F51"/>
                </a:solidFill>
                <a:latin typeface="Calibri"/>
              </a:rPr>
              <a:t>✓  </a:t>
            </a:r>
            <a:r>
              <a:rPr sz="1250" b="1" i="0">
                <a:solidFill>
                  <a:srgbClr val="2B2B2B"/>
                </a:solidFill>
                <a:latin typeface="Calibri"/>
              </a:rPr>
              <a:t>Bonus templates — </a:t>
            </a:r>
            <a:r>
              <a:rPr sz="1250" b="0" i="0">
                <a:solidFill>
                  <a:srgbClr val="2B2B2B"/>
                </a:solidFill>
                <a:latin typeface="Calibri"/>
              </a:rPr>
              <a:t>Lean Canvas, SWOT, and Value Proposition worksheets included.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74520" y="4261104"/>
            <a:ext cx="8439912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E76F51"/>
                </a:solidFill>
                <a:latin typeface="Calibri"/>
              </a:rPr>
              <a:t>Get it at BusinessModelCanvasTemplates.com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5349240"/>
            <a:ext cx="10543032" cy="8686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Adapted from The Business Model Canvas, Strategyzer.com, CC BY-SA 3.0 (creativecommons.org/licenses/by-sa/3.0)</a:t>
            </a:r>
          </a:p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“Business Model Canvas” is a trademark of Alexander Osterwalder. This template is not affiliated with, sponsored by, or endorsed by Strategyzer AG or Alexander Osterwalder.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" y="6483096"/>
            <a:ext cx="11185855" cy="10973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537960"/>
            <a:ext cx="73152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© 2026 BusinessModelCanvasTemplates.com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317175" y="6537960"/>
            <a:ext cx="13716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13 / 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20040" y="201168"/>
            <a:ext cx="6400800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6324F"/>
                </a:solidFill>
                <a:latin typeface="Calibri Light"/>
              </a:rPr>
              <a:t>Business Model Canvas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66560" y="310896"/>
            <a:ext cx="5102352" cy="3200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6B7280"/>
                </a:solidFill>
                <a:latin typeface="Calibri"/>
              </a:rPr>
              <a:t>Business: ______________________    Date: ____________</a:t>
            </a:r>
          </a:p>
        </p:txBody>
      </p:sp>
      <p:sp>
        <p:nvSpPr>
          <p:cNvPr id="4" name="Rectangle 3"/>
          <p:cNvSpPr/>
          <p:nvPr/>
        </p:nvSpPr>
        <p:spPr>
          <a:xfrm>
            <a:off x="342900" y="754380"/>
            <a:ext cx="2264603" cy="3919118"/>
          </a:xfrm>
          <a:prstGeom prst="rect">
            <a:avLst/>
          </a:prstGeom>
          <a:solidFill>
            <a:srgbClr val="E8ED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342900" y="754380"/>
            <a:ext cx="2264603" cy="292608"/>
          </a:xfrm>
          <a:prstGeom prst="rect">
            <a:avLst/>
          </a:prstGeom>
          <a:solidFill>
            <a:srgbClr val="4A6F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82296" rIns="45720" tIns="36576" bIns="36576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FFFFFF"/>
                </a:solidFill>
                <a:latin typeface="Calibri"/>
              </a:rPr>
              <a:t>⑧  </a:t>
            </a:r>
            <a:r>
              <a:rPr sz="1100" b="1" i="0">
                <a:solidFill>
                  <a:srgbClr val="FFFFFF"/>
                </a:solidFill>
                <a:latin typeface="Calibri"/>
              </a:rPr>
              <a:t>Key Partnerships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5196" y="1110996"/>
            <a:ext cx="2100011" cy="349849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B7280"/>
                </a:solidFill>
                <a:latin typeface="Calibri"/>
              </a:rPr>
              <a:t>Who do we depend on for resources, activities, or reach? Only model-critical partners; note dependency risks.</a:t>
            </a:r>
          </a:p>
        </p:txBody>
      </p:sp>
      <p:sp>
        <p:nvSpPr>
          <p:cNvPr id="7" name="Rectangle 6"/>
          <p:cNvSpPr/>
          <p:nvPr/>
        </p:nvSpPr>
        <p:spPr>
          <a:xfrm>
            <a:off x="2653223" y="754380"/>
            <a:ext cx="2264603" cy="1936699"/>
          </a:xfrm>
          <a:prstGeom prst="rect">
            <a:avLst/>
          </a:prstGeom>
          <a:solidFill>
            <a:srgbClr val="E8ED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653223" y="754380"/>
            <a:ext cx="2264603" cy="292608"/>
          </a:xfrm>
          <a:prstGeom prst="rect">
            <a:avLst/>
          </a:prstGeom>
          <a:solidFill>
            <a:srgbClr val="4A6F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82296" rIns="45720" tIns="36576" bIns="36576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FFFFFF"/>
                </a:solidFill>
                <a:latin typeface="Calibri"/>
              </a:rPr>
              <a:t>⑦  </a:t>
            </a:r>
            <a:r>
              <a:rPr sz="1100" b="1" i="0">
                <a:solidFill>
                  <a:srgbClr val="FFFFFF"/>
                </a:solidFill>
                <a:latin typeface="Calibri"/>
              </a:rPr>
              <a:t>Key Activities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35519" y="1110996"/>
            <a:ext cx="2100011" cy="1516075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B7280"/>
                </a:solidFill>
                <a:latin typeface="Calibri"/>
              </a:rPr>
              <a:t>What must we do exceptionally well: produce, solve problems, or run a platform? 3-5 make-or-break activities.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53223" y="2736799"/>
            <a:ext cx="2264603" cy="1936699"/>
          </a:xfrm>
          <a:prstGeom prst="rect">
            <a:avLst/>
          </a:prstGeom>
          <a:solidFill>
            <a:srgbClr val="E8ED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653223" y="2736799"/>
            <a:ext cx="2264603" cy="292608"/>
          </a:xfrm>
          <a:prstGeom prst="rect">
            <a:avLst/>
          </a:prstGeom>
          <a:solidFill>
            <a:srgbClr val="4A6F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82296" rIns="45720" tIns="36576" bIns="36576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FFFFFF"/>
                </a:solidFill>
                <a:latin typeface="Calibri"/>
              </a:rPr>
              <a:t>⑥  </a:t>
            </a:r>
            <a:r>
              <a:rPr sz="1100" b="1" i="0">
                <a:solidFill>
                  <a:srgbClr val="FFFFFF"/>
                </a:solidFill>
                <a:latin typeface="Calibri"/>
              </a:rPr>
              <a:t>Key Resources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35519" y="3093415"/>
            <a:ext cx="2100011" cy="1516075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B7280"/>
                </a:solidFill>
                <a:latin typeface="Calibri"/>
              </a:rPr>
              <a:t>Which assets are truly non-negotiable: physical, intellectual (brand, data), human, financial? 3-6 items max.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963546" y="754380"/>
            <a:ext cx="2264603" cy="3919118"/>
          </a:xfrm>
          <a:prstGeom prst="rect">
            <a:avLst/>
          </a:prstGeom>
          <a:solidFill>
            <a:srgbClr val="FBF3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963546" y="754380"/>
            <a:ext cx="2264603" cy="292608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82296" rIns="45720" tIns="36576" bIns="36576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FFFFFF"/>
                </a:solidFill>
                <a:latin typeface="Calibri"/>
              </a:rPr>
              <a:t>②  </a:t>
            </a:r>
            <a:r>
              <a:rPr sz="1100" b="1" i="0">
                <a:solidFill>
                  <a:srgbClr val="FFFFFF"/>
                </a:solidFill>
                <a:latin typeface="Calibri"/>
              </a:rPr>
              <a:t>Value Propositions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45842" y="1110996"/>
            <a:ext cx="2100011" cy="349849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B7280"/>
                </a:solidFill>
                <a:latin typeface="Calibri"/>
              </a:rPr>
              <a:t>What problem do we solve, and why are we better than the customer's current alternative? “Customers choose us because…”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273869" y="754380"/>
            <a:ext cx="2264603" cy="1936699"/>
          </a:xfrm>
          <a:prstGeom prst="rect">
            <a:avLst/>
          </a:prstGeom>
          <a:solidFill>
            <a:srgbClr val="E4F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273869" y="754380"/>
            <a:ext cx="2264603" cy="292608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82296" rIns="45720" tIns="36576" bIns="36576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FFFFFF"/>
                </a:solidFill>
                <a:latin typeface="Calibri"/>
              </a:rPr>
              <a:t>④  </a:t>
            </a:r>
            <a:r>
              <a:rPr sz="1100" b="1" i="0">
                <a:solidFill>
                  <a:srgbClr val="FFFFFF"/>
                </a:solidFill>
                <a:latin typeface="Calibri"/>
              </a:rPr>
              <a:t>Customer Relationships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56165" y="1110996"/>
            <a:ext cx="2100011" cy="1516075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B7280"/>
                </a:solidFill>
                <a:latin typeface="Calibri"/>
              </a:rPr>
              <a:t>What relationship does each segment expect: self-service, community, personal touch? Match cost to segment value.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273869" y="2736799"/>
            <a:ext cx="2264603" cy="1936699"/>
          </a:xfrm>
          <a:prstGeom prst="rect">
            <a:avLst/>
          </a:prstGeom>
          <a:solidFill>
            <a:srgbClr val="E4F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7273869" y="2736799"/>
            <a:ext cx="2264603" cy="292608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82296" rIns="45720" tIns="36576" bIns="36576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FFFFFF"/>
                </a:solidFill>
                <a:latin typeface="Calibri"/>
              </a:rPr>
              <a:t>③  </a:t>
            </a:r>
            <a:r>
              <a:rPr sz="1100" b="1" i="0">
                <a:solidFill>
                  <a:srgbClr val="FFFFFF"/>
                </a:solidFill>
                <a:latin typeface="Calibri"/>
              </a:rPr>
              <a:t>Channels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56165" y="3093415"/>
            <a:ext cx="2100011" cy="1516075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B7280"/>
                </a:solidFill>
                <a:latin typeface="Calibri"/>
              </a:rPr>
              <a:t>How do customers discover, evaluate, buy, receive, and get support? Mark channels that are still unproven.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584192" y="754380"/>
            <a:ext cx="2264603" cy="3919118"/>
          </a:xfrm>
          <a:prstGeom prst="rect">
            <a:avLst/>
          </a:prstGeom>
          <a:solidFill>
            <a:srgbClr val="E4F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9584192" y="754380"/>
            <a:ext cx="2264603" cy="292608"/>
          </a:xfrm>
          <a:prstGeom prst="rect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82296" rIns="45720" tIns="36576" bIns="36576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FFFFFF"/>
                </a:solidFill>
                <a:latin typeface="Calibri"/>
              </a:rPr>
              <a:t>①  </a:t>
            </a:r>
            <a:r>
              <a:rPr sz="1100" b="1" i="0">
                <a:solidFill>
                  <a:srgbClr val="FFFFFF"/>
                </a:solidFill>
                <a:latin typeface="Calibri"/>
              </a:rPr>
              <a:t>Customer Segments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666488" y="1110996"/>
            <a:ext cx="2100011" cy="349849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B7280"/>
                </a:solidFill>
                <a:latin typeface="Calibri"/>
              </a:rPr>
              <a:t>Who are we creating value for? List specific, nameable groups; mark your most important segment with ★.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42900" y="4719218"/>
            <a:ext cx="5730088" cy="945490"/>
          </a:xfrm>
          <a:prstGeom prst="rect">
            <a:avLst/>
          </a:prstGeom>
          <a:solidFill>
            <a:srgbClr val="FBE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342900" y="4719218"/>
            <a:ext cx="5730088" cy="292608"/>
          </a:xfrm>
          <a:prstGeom prst="rect">
            <a:avLst/>
          </a:prstGeom>
          <a:solidFill>
            <a:srgbClr val="E76F5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82296" rIns="45720" tIns="36576" bIns="36576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FFFFFF"/>
                </a:solidFill>
                <a:latin typeface="Calibri"/>
              </a:rPr>
              <a:t>⑨  </a:t>
            </a:r>
            <a:r>
              <a:rPr sz="1100" b="1" i="0">
                <a:solidFill>
                  <a:srgbClr val="FFFFFF"/>
                </a:solidFill>
                <a:latin typeface="Calibri"/>
              </a:rPr>
              <a:t>Cost Structure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25196" y="5075834"/>
            <a:ext cx="5565496" cy="52486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B7280"/>
                </a:solidFill>
                <a:latin typeface="Calibri"/>
              </a:rPr>
              <a:t>What are the 3-5 dominant cost drivers? Which are fixed vs. variable? They should trace to your resources and activities.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118708" y="4719218"/>
            <a:ext cx="5730088" cy="945490"/>
          </a:xfrm>
          <a:prstGeom prst="rect">
            <a:avLst/>
          </a:prstGeom>
          <a:solidFill>
            <a:srgbClr val="FBE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6118708" y="4719218"/>
            <a:ext cx="5730088" cy="292608"/>
          </a:xfrm>
          <a:prstGeom prst="rect">
            <a:avLst/>
          </a:prstGeom>
          <a:solidFill>
            <a:srgbClr val="E76F5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82296" rIns="45720" tIns="36576" bIns="36576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FFFFFF"/>
                </a:solidFill>
                <a:latin typeface="Calibri"/>
              </a:rPr>
              <a:t>⑤  </a:t>
            </a:r>
            <a:r>
              <a:rPr sz="1100" b="1" i="0">
                <a:solidFill>
                  <a:srgbClr val="FFFFFF"/>
                </a:solidFill>
                <a:latin typeface="Calibri"/>
              </a:rPr>
              <a:t>Revenue Streams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01004" y="5075834"/>
            <a:ext cx="5565496" cy="52486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1">
                <a:solidFill>
                  <a:srgbClr val="6B7280"/>
                </a:solidFill>
                <a:latin typeface="Calibri"/>
              </a:rPr>
              <a:t>What will each segment actually pay for, and how: one-time or recurring? Note each stream's rough % of revenue.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0040" y="5769864"/>
            <a:ext cx="11551615" cy="38404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The Business Model Canvas by Strategyzer AG (Strategyzer.com) is licensed under CC BY-SA 3.0. This adaptation by BusinessModelCanvasTemplates.com is licensed under CC BY-SA 3.0. Changes were made to the original design.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02920" y="6483096"/>
            <a:ext cx="11185855" cy="10973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02920" y="6537960"/>
            <a:ext cx="73152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© 2026 BusinessModelCanvasTemplates.com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317175" y="6537960"/>
            <a:ext cx="13716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2 / 13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502920" y="438912"/>
            <a:ext cx="566928" cy="566928"/>
          </a:xfrm>
          <a:prstGeom prst="ellipse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Calibri Light"/>
              </a:rPr>
              <a:t>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61872" y="420624"/>
            <a:ext cx="10424160" cy="21945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2A9D8F"/>
                </a:solidFill>
                <a:latin typeface="Calibri"/>
              </a:rPr>
              <a:t>STEP 1 OF 9  ·  CUSTOMER SIDE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43584" y="621792"/>
            <a:ext cx="10424160" cy="5029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0" i="0">
                <a:solidFill>
                  <a:srgbClr val="16324F"/>
                </a:solidFill>
                <a:latin typeface="Calibri Light"/>
              </a:rPr>
              <a:t>Customer Segments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298448"/>
            <a:ext cx="11183112" cy="38404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1">
                <a:solidFill>
                  <a:srgbClr val="6B7280"/>
                </a:solidFill>
                <a:latin typeface="Calibri"/>
              </a:rPr>
              <a:t>The different groups of people or organizations you aim to reach and serve.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773936"/>
            <a:ext cx="11183112" cy="10973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144768" y="1975104"/>
            <a:ext cx="10973" cy="3063240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1975104"/>
            <a:ext cx="5349240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A9D8F"/>
                </a:solidFill>
                <a:latin typeface="Calibri"/>
              </a:rPr>
              <a:t>WHAT GOES 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2304288"/>
            <a:ext cx="5349240" cy="27889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2A9D8F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Named, specific segments, never “everyone” (specific enough to find, interview, and market to)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2A9D8F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A persona or archetype per segment; for B2B, the buying-committee roles (economic buyer, user, influencer, blocker)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2A9D8F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Segment type: mass market, niche, segmented, diversified, or multi-sided platform (platforms must list BOTH sides)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2A9D8F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A star on your most important segment: the one the model is optimized for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975104"/>
            <a:ext cx="5239512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A9D8F"/>
                </a:solidFill>
                <a:latin typeface="Calibri"/>
              </a:rPr>
              <a:t>ASK YOURSELF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304288"/>
            <a:ext cx="5239512" cy="17830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2A9D8F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For whom are we creating value? Who are our most important customers?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2A9D8F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Who is already paying us, and why? Which customers are most profitable?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2A9D8F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Who is the user vs. who is the payer? (Often different: freemium, ads, B2B.)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2A9D8F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Are we serving one segment, or pretending to serve five?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4224528"/>
            <a:ext cx="5239512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76F51"/>
                </a:solidFill>
                <a:latin typeface="Calibri"/>
              </a:rPr>
              <a:t>AVOID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4535424"/>
            <a:ext cx="5239512" cy="65836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 i="0">
                <a:solidFill>
                  <a:srgbClr val="E76F51"/>
                </a:solidFill>
                <a:latin typeface="Calibri"/>
              </a:rPr>
              <a:t>✗  </a:t>
            </a:r>
            <a:r>
              <a:rPr sz="1050" b="1" i="0">
                <a:solidFill>
                  <a:srgbClr val="2B2B2B"/>
                </a:solidFill>
                <a:latin typeface="Calibri"/>
              </a:rPr>
              <a:t>Vague labels instead of segments: </a:t>
            </a:r>
            <a:r>
              <a:rPr sz="1050" b="0" i="0">
                <a:solidFill>
                  <a:srgbClr val="6B7280"/>
                </a:solidFill>
                <a:latin typeface="Calibri"/>
              </a:rPr>
              <a:t>“SMEs”, “millennials”, or “businesses” tell you nothing.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5230368"/>
            <a:ext cx="3657600" cy="21945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B7280"/>
                </a:solidFill>
                <a:latin typeface="Calibri"/>
              </a:rPr>
              <a:t>YOUR NOTES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5468112"/>
            <a:ext cx="11183112" cy="859536"/>
          </a:xfrm>
          <a:prstGeom prst="rect">
            <a:avLst/>
          </a:prstGeom>
          <a:solidFill>
            <a:srgbClr val="FFFFFF"/>
          </a:solidFill>
          <a:ln w="9525">
            <a:solidFill>
              <a:srgbClr val="D5DB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09728" rIns="109728" tIns="82296" bIns="36576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00" b="0" i="1">
                <a:solidFill>
                  <a:srgbClr val="6B7280"/>
                </a:solidFill>
                <a:latin typeface="Calibri"/>
              </a:rPr>
              <a:t>Click here and capture your ideas for this block…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" y="6483096"/>
            <a:ext cx="11185855" cy="10973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2920" y="6537960"/>
            <a:ext cx="73152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© 2026 BusinessModelCanvasTemplates.com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17175" y="6537960"/>
            <a:ext cx="13716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3 / 13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502920" y="438912"/>
            <a:ext cx="566928" cy="566928"/>
          </a:xfrm>
          <a:prstGeom prst="ellipse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Calibri Light"/>
              </a:rPr>
              <a:t>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61872" y="420624"/>
            <a:ext cx="10424160" cy="21945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C9A227"/>
                </a:solidFill>
                <a:latin typeface="Calibri"/>
              </a:rPr>
              <a:t>STEP 2 OF 9  ·  VALUE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43584" y="621792"/>
            <a:ext cx="10424160" cy="5029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0" i="0">
                <a:solidFill>
                  <a:srgbClr val="16324F"/>
                </a:solidFill>
                <a:latin typeface="Calibri Light"/>
              </a:rPr>
              <a:t>Value Propositions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298448"/>
            <a:ext cx="11183112" cy="38404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1">
                <a:solidFill>
                  <a:srgbClr val="6B7280"/>
                </a:solidFill>
                <a:latin typeface="Calibri"/>
              </a:rPr>
              <a:t>The bundle of products and services that create value for a specific customer segment: the reason customers choose you.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773936"/>
            <a:ext cx="11183112" cy="10973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144768" y="1975104"/>
            <a:ext cx="10973" cy="3063240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1975104"/>
            <a:ext cx="5349240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227"/>
                </a:solidFill>
                <a:latin typeface="Calibri"/>
              </a:rPr>
              <a:t>WHAT GOES 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2304288"/>
            <a:ext cx="5349240" cy="27889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C9A227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The core problem solved or need satisfied, stated in the customer's language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C9A227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One value proposition per segment, explicitly mapped to it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C9A227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Value types checklist: newness, performance, customization, getting the job done, design, brand/status, price, cost reduction, risk reduction, accessibility, convenience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C9A227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Why you are meaningfully better than the customer's current alternative (including “do nothing”)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975104"/>
            <a:ext cx="5239512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C9A227"/>
                </a:solidFill>
                <a:latin typeface="Calibri"/>
              </a:rPr>
              <a:t>ASK YOURSELF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304288"/>
            <a:ext cx="5239512" cy="17830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C9A227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What value do we deliver? Which customer problem are we solving?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C9A227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Complete the sentence: “Our customers choose us because ______.”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C9A227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What is the customer's current alternative, and why are we meaningfully better?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C9A227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Which pains do we relieve, and which gains do we create?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4224528"/>
            <a:ext cx="5239512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76F51"/>
                </a:solidFill>
                <a:latin typeface="Calibri"/>
              </a:rPr>
              <a:t>AVOID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4535424"/>
            <a:ext cx="5239512" cy="65836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 i="0">
                <a:solidFill>
                  <a:srgbClr val="E76F51"/>
                </a:solidFill>
                <a:latin typeface="Calibri"/>
              </a:rPr>
              <a:t>✗  </a:t>
            </a:r>
            <a:r>
              <a:rPr sz="1050" b="1" i="0">
                <a:solidFill>
                  <a:srgbClr val="2B2B2B"/>
                </a:solidFill>
                <a:latin typeface="Calibri"/>
              </a:rPr>
              <a:t>Listing features instead of value: </a:t>
            </a:r>
            <a:r>
              <a:rPr sz="1050" b="0" i="0">
                <a:solidFill>
                  <a:srgbClr val="6B7280"/>
                </a:solidFill>
                <a:latin typeface="Calibri"/>
              </a:rPr>
              <a:t>“AI-powered dashboard” is a feature; “close your monthly books in 2 hours instead of 2 days” is value.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5230368"/>
            <a:ext cx="3657600" cy="21945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B7280"/>
                </a:solidFill>
                <a:latin typeface="Calibri"/>
              </a:rPr>
              <a:t>YOUR NOTES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5468112"/>
            <a:ext cx="11183112" cy="859536"/>
          </a:xfrm>
          <a:prstGeom prst="rect">
            <a:avLst/>
          </a:prstGeom>
          <a:solidFill>
            <a:srgbClr val="FFFFFF"/>
          </a:solidFill>
          <a:ln w="9525">
            <a:solidFill>
              <a:srgbClr val="D5DB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09728" rIns="109728" tIns="82296" bIns="36576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00" b="0" i="1">
                <a:solidFill>
                  <a:srgbClr val="6B7280"/>
                </a:solidFill>
                <a:latin typeface="Calibri"/>
              </a:rPr>
              <a:t>Click here and capture your ideas for this block…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" y="6483096"/>
            <a:ext cx="11185855" cy="10973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2920" y="6537960"/>
            <a:ext cx="73152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© 2026 BusinessModelCanvasTemplates.com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17175" y="6537960"/>
            <a:ext cx="13716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4 / 13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502920" y="438912"/>
            <a:ext cx="566928" cy="566928"/>
          </a:xfrm>
          <a:prstGeom prst="ellipse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Calibri Light"/>
              </a:rPr>
              <a:t>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61872" y="420624"/>
            <a:ext cx="10424160" cy="21945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2A9D8F"/>
                </a:solidFill>
                <a:latin typeface="Calibri"/>
              </a:rPr>
              <a:t>STEP 3 OF 9  ·  CUSTOMER SIDE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43584" y="621792"/>
            <a:ext cx="10424160" cy="5029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0" i="0">
                <a:solidFill>
                  <a:srgbClr val="16324F"/>
                </a:solidFill>
                <a:latin typeface="Calibri Light"/>
              </a:rPr>
              <a:t>Channels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298448"/>
            <a:ext cx="11183112" cy="38404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1">
                <a:solidFill>
                  <a:srgbClr val="6B7280"/>
                </a:solidFill>
                <a:latin typeface="Calibri"/>
              </a:rPr>
              <a:t>How you communicate with and reach your customer segments to deliver your value proposition.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773936"/>
            <a:ext cx="11183112" cy="10973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144768" y="1975104"/>
            <a:ext cx="10973" cy="3063240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1975104"/>
            <a:ext cx="5349240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A9D8F"/>
                </a:solidFill>
                <a:latin typeface="Calibri"/>
              </a:rPr>
              <a:t>WHAT GOES 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2304288"/>
            <a:ext cx="5349240" cy="27889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2A9D8F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Channels across all 5 phases: awareness → evaluation → purchase → delivery → after-sales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2A9D8F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Own vs. partner channels (own web sales and stores vs. marketplaces, wholesalers, app stores)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2A9D8F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Which channels exist and work TODAY vs. which are planned (mark planned ones as assumptions)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2A9D8F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Channel economics: rough cost to acquire a customer per channel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975104"/>
            <a:ext cx="5239512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A9D8F"/>
                </a:solidFill>
                <a:latin typeface="Calibri"/>
              </a:rPr>
              <a:t>ASK YOURSELF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304288"/>
            <a:ext cx="5239512" cy="17830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2A9D8F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Through which channels do our segments want to be reached?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2A9D8F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Where does this customer already spend time and attention? Where do they already buy things like ours?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2A9D8F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Which channels work best today, versus which do we wish existed?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2A9D8F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What does it cost to acquire a customer through each channel, and does revenue justify it?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4224528"/>
            <a:ext cx="5239512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76F51"/>
                </a:solidFill>
                <a:latin typeface="Calibri"/>
              </a:rPr>
              <a:t>AVOID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4535424"/>
            <a:ext cx="5239512" cy="65836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 i="0">
                <a:solidFill>
                  <a:srgbClr val="E76F51"/>
                </a:solidFill>
                <a:latin typeface="Calibri"/>
              </a:rPr>
              <a:t>✗  </a:t>
            </a:r>
            <a:r>
              <a:rPr sz="1050" b="1" i="0">
                <a:solidFill>
                  <a:srgbClr val="2B2B2B"/>
                </a:solidFill>
                <a:latin typeface="Calibri"/>
              </a:rPr>
              <a:t>Listing only marketing channels: </a:t>
            </a:r>
            <a:r>
              <a:rPr sz="1050" b="0" i="0">
                <a:solidFill>
                  <a:srgbClr val="6B7280"/>
                </a:solidFill>
                <a:latin typeface="Calibri"/>
              </a:rPr>
              <a:t>Teams write “Instagram, SEO, ads” and forget delivery and after-sales.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5230368"/>
            <a:ext cx="3657600" cy="21945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B7280"/>
                </a:solidFill>
                <a:latin typeface="Calibri"/>
              </a:rPr>
              <a:t>YOUR NOTES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5468112"/>
            <a:ext cx="11183112" cy="859536"/>
          </a:xfrm>
          <a:prstGeom prst="rect">
            <a:avLst/>
          </a:prstGeom>
          <a:solidFill>
            <a:srgbClr val="FFFFFF"/>
          </a:solidFill>
          <a:ln w="9525">
            <a:solidFill>
              <a:srgbClr val="D5DB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09728" rIns="109728" tIns="82296" bIns="36576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00" b="0" i="1">
                <a:solidFill>
                  <a:srgbClr val="6B7280"/>
                </a:solidFill>
                <a:latin typeface="Calibri"/>
              </a:rPr>
              <a:t>Click here and capture your ideas for this block…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" y="6483096"/>
            <a:ext cx="11185855" cy="10973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2920" y="6537960"/>
            <a:ext cx="73152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© 2026 BusinessModelCanvasTemplates.com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17175" y="6537960"/>
            <a:ext cx="13716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5 / 13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502920" y="438912"/>
            <a:ext cx="566928" cy="566928"/>
          </a:xfrm>
          <a:prstGeom prst="ellipse">
            <a:avLst/>
          </a:prstGeom>
          <a:solidFill>
            <a:srgbClr val="2A9D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Calibri Light"/>
              </a:rPr>
              <a:t>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61872" y="420624"/>
            <a:ext cx="10424160" cy="21945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2A9D8F"/>
                </a:solidFill>
                <a:latin typeface="Calibri"/>
              </a:rPr>
              <a:t>STEP 4 OF 9  ·  CUSTOMER SIDE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43584" y="621792"/>
            <a:ext cx="10424160" cy="5029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0" i="0">
                <a:solidFill>
                  <a:srgbClr val="16324F"/>
                </a:solidFill>
                <a:latin typeface="Calibri Light"/>
              </a:rPr>
              <a:t>Customer Relationships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298448"/>
            <a:ext cx="11183112" cy="38404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1">
                <a:solidFill>
                  <a:srgbClr val="6B7280"/>
                </a:solidFill>
                <a:latin typeface="Calibri"/>
              </a:rPr>
              <a:t>The type of relationship you establish with each customer segment, to acquire, retain, and grow customers.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773936"/>
            <a:ext cx="11183112" cy="10973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144768" y="1975104"/>
            <a:ext cx="10973" cy="3063240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1975104"/>
            <a:ext cx="5349240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A9D8F"/>
                </a:solidFill>
                <a:latin typeface="Calibri"/>
              </a:rPr>
              <a:t>WHAT GOES 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2304288"/>
            <a:ext cx="5349240" cy="27889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2A9D8F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Relationship type per segment: personal assistance, dedicated account manager, self-service, automated, community, co-creation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2A9D8F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Whether the model is currently optimized for acquisition, retention, or upselling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2A9D8F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How relationship cost matches segment profitability (high-touch for high-value, self-serve for the long tail)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975104"/>
            <a:ext cx="5239512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A9D8F"/>
                </a:solidFill>
                <a:latin typeface="Calibri"/>
              </a:rPr>
              <a:t>ASK YOURSELF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304288"/>
            <a:ext cx="5239512" cy="17830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2A9D8F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What relationship does each segment expect us to establish and maintain?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2A9D8F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Does the customer expect a human, a helpdesk, or complete self-service, and what do we actually provide?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2A9D8F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How costly is each relationship, and does it match that segment's value?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2A9D8F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Are we optimized for acquiring or retaining, and does that match where the business is?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4224528"/>
            <a:ext cx="5239512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76F51"/>
                </a:solidFill>
                <a:latin typeface="Calibri"/>
              </a:rPr>
              <a:t>AVOID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4535424"/>
            <a:ext cx="5239512" cy="65836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 i="0">
                <a:solidFill>
                  <a:srgbClr val="E76F51"/>
                </a:solidFill>
                <a:latin typeface="Calibri"/>
              </a:rPr>
              <a:t>✗  </a:t>
            </a:r>
            <a:r>
              <a:rPr sz="1050" b="1" i="0">
                <a:solidFill>
                  <a:srgbClr val="2B2B2B"/>
                </a:solidFill>
                <a:latin typeface="Calibri"/>
              </a:rPr>
              <a:t>Rushing the block with “good customer service”: </a:t>
            </a:r>
            <a:r>
              <a:rPr sz="1050" b="0" i="0">
                <a:solidFill>
                  <a:srgbClr val="6B7280"/>
                </a:solidFill>
                <a:latin typeface="Calibri"/>
              </a:rPr>
              <a:t>This is the most commonly skipped block, and “good customer service” means nothing.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5230368"/>
            <a:ext cx="3657600" cy="21945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B7280"/>
                </a:solidFill>
                <a:latin typeface="Calibri"/>
              </a:rPr>
              <a:t>YOUR NOTES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5468112"/>
            <a:ext cx="11183112" cy="859536"/>
          </a:xfrm>
          <a:prstGeom prst="rect">
            <a:avLst/>
          </a:prstGeom>
          <a:solidFill>
            <a:srgbClr val="FFFFFF"/>
          </a:solidFill>
          <a:ln w="9525">
            <a:solidFill>
              <a:srgbClr val="D5DB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09728" rIns="109728" tIns="82296" bIns="36576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00" b="0" i="1">
                <a:solidFill>
                  <a:srgbClr val="6B7280"/>
                </a:solidFill>
                <a:latin typeface="Calibri"/>
              </a:rPr>
              <a:t>Click here and capture your ideas for this block…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" y="6483096"/>
            <a:ext cx="11185855" cy="10973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2920" y="6537960"/>
            <a:ext cx="73152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© 2026 BusinessModelCanvasTemplates.com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17175" y="6537960"/>
            <a:ext cx="13716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6 / 13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502920" y="438912"/>
            <a:ext cx="566928" cy="566928"/>
          </a:xfrm>
          <a:prstGeom prst="ellipse">
            <a:avLst/>
          </a:prstGeom>
          <a:solidFill>
            <a:srgbClr val="E76F5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Calibri Light"/>
              </a:rPr>
              <a:t>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61872" y="420624"/>
            <a:ext cx="10424160" cy="21945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E76F51"/>
                </a:solidFill>
                <a:latin typeface="Calibri"/>
              </a:rPr>
              <a:t>STEP 5 OF 9  ·  FINANCES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43584" y="621792"/>
            <a:ext cx="10424160" cy="5029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0" i="0">
                <a:solidFill>
                  <a:srgbClr val="16324F"/>
                </a:solidFill>
                <a:latin typeface="Calibri Light"/>
              </a:rPr>
              <a:t>Revenue Streams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298448"/>
            <a:ext cx="11183112" cy="38404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1">
                <a:solidFill>
                  <a:srgbClr val="6B7280"/>
                </a:solidFill>
                <a:latin typeface="Calibri"/>
              </a:rPr>
              <a:t>The cash your business generates from each customer segment: revenues, not profit.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773936"/>
            <a:ext cx="11183112" cy="10973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144768" y="1975104"/>
            <a:ext cx="10973" cy="3063240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1975104"/>
            <a:ext cx="5349240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76F51"/>
                </a:solidFill>
                <a:latin typeface="Calibri"/>
              </a:rPr>
              <a:t>WHAT GOES 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2304288"/>
            <a:ext cx="5349240" cy="27889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E76F51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Revenue mechanism per segment: asset sale, usage fee, subscription, lending/renting/leasing, licensing, brokerage/transaction fee, advertising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E76F51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Pricing mechanism: fixed (list, feature-dependent, segment-dependent, volume) vs. dynamic (negotiation, yield, auctions)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E76F51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One-time transaction vs. recurring revenue, and what would make it recurring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E76F51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Rough share of total revenue per stream (annotate %)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975104"/>
            <a:ext cx="5239512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76F51"/>
                </a:solidFill>
                <a:latin typeface="Calibri"/>
              </a:rPr>
              <a:t>ASK YOURSELF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304288"/>
            <a:ext cx="5239512" cy="17830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E76F51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For what value are our customers really willing to pay? For what do they pay today?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E76F51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How are they currently paying, and how would they prefer to pay?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E76F51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Who exactly pays: the user, an employer, an advertiser, an insurer?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E76F51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Is this one-time or recurring? What would make it recurring?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4224528"/>
            <a:ext cx="5239512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76F51"/>
                </a:solidFill>
                <a:latin typeface="Calibri"/>
              </a:rPr>
              <a:t>AVOID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4535424"/>
            <a:ext cx="5239512" cy="65836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 i="0">
                <a:solidFill>
                  <a:srgbClr val="E76F51"/>
                </a:solidFill>
                <a:latin typeface="Calibri"/>
              </a:rPr>
              <a:t>✗  </a:t>
            </a:r>
            <a:r>
              <a:rPr sz="1050" b="1" i="0">
                <a:solidFill>
                  <a:srgbClr val="2B2B2B"/>
                </a:solidFill>
                <a:latin typeface="Calibri"/>
              </a:rPr>
              <a:t>Confusing price with revenue model: </a:t>
            </a:r>
            <a:r>
              <a:rPr sz="1050" b="0" i="0">
                <a:solidFill>
                  <a:srgbClr val="6B7280"/>
                </a:solidFill>
                <a:latin typeface="Calibri"/>
              </a:rPr>
              <a:t>Writing “$49” instead of choosing a mechanism.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5230368"/>
            <a:ext cx="3657600" cy="21945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B7280"/>
                </a:solidFill>
                <a:latin typeface="Calibri"/>
              </a:rPr>
              <a:t>YOUR NOTES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5468112"/>
            <a:ext cx="11183112" cy="859536"/>
          </a:xfrm>
          <a:prstGeom prst="rect">
            <a:avLst/>
          </a:prstGeom>
          <a:solidFill>
            <a:srgbClr val="FFFFFF"/>
          </a:solidFill>
          <a:ln w="9525">
            <a:solidFill>
              <a:srgbClr val="D5DB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09728" rIns="109728" tIns="82296" bIns="36576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00" b="0" i="1">
                <a:solidFill>
                  <a:srgbClr val="6B7280"/>
                </a:solidFill>
                <a:latin typeface="Calibri"/>
              </a:rPr>
              <a:t>Click here and capture your ideas for this block…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" y="6483096"/>
            <a:ext cx="11185855" cy="10973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2920" y="6537960"/>
            <a:ext cx="73152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© 2026 BusinessModelCanvasTemplates.com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17175" y="6537960"/>
            <a:ext cx="13716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7 / 13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502920" y="438912"/>
            <a:ext cx="566928" cy="566928"/>
          </a:xfrm>
          <a:prstGeom prst="ellipse">
            <a:avLst/>
          </a:prstGeom>
          <a:solidFill>
            <a:srgbClr val="4A6F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Calibri Light"/>
              </a:rPr>
              <a:t>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61872" y="420624"/>
            <a:ext cx="10424160" cy="21945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4A6FA5"/>
                </a:solidFill>
                <a:latin typeface="Calibri"/>
              </a:rPr>
              <a:t>STEP 6 OF 9  ·  INFRASTRUCTURE SIDE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43584" y="621792"/>
            <a:ext cx="10424160" cy="5029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0" i="0">
                <a:solidFill>
                  <a:srgbClr val="16324F"/>
                </a:solidFill>
                <a:latin typeface="Calibri Light"/>
              </a:rPr>
              <a:t>Key Resources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298448"/>
            <a:ext cx="11183112" cy="38404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1">
                <a:solidFill>
                  <a:srgbClr val="6B7280"/>
                </a:solidFill>
                <a:latin typeface="Calibri"/>
              </a:rPr>
              <a:t>The most important assets required to make your business model work.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773936"/>
            <a:ext cx="11183112" cy="10973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144768" y="1975104"/>
            <a:ext cx="10973" cy="3063240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1975104"/>
            <a:ext cx="5349240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4A6FA5"/>
                </a:solidFill>
                <a:latin typeface="Calibri"/>
              </a:rPr>
              <a:t>WHAT GOES 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2304288"/>
            <a:ext cx="5349240" cy="27889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Physical: facilities, machines, vehicles, systems, distribution networks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Intellectual: brand, patents, proprietary data, customer databases, licenses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Human: critical talent, especially in creative and knowledge-intensive models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Financial: cash, credit lines, stock option pools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975104"/>
            <a:ext cx="5239512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4A6FA5"/>
                </a:solidFill>
                <a:latin typeface="Calibri"/>
              </a:rPr>
              <a:t>ASK YOURSELF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304288"/>
            <a:ext cx="5239512" cy="17830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What key resources do our value propositions require? Our channels? Our relationships?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Kill test: what happens if we lose this tomorrow? If the answer is “we're fine”, it's not key.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Which resources are genuinely scarce or hard to copy, and which could any competitor buy?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What must we OWN versus rent or get from a partner?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4224528"/>
            <a:ext cx="5239512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76F51"/>
                </a:solidFill>
                <a:latin typeface="Calibri"/>
              </a:rPr>
              <a:t>AVOID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4535424"/>
            <a:ext cx="5239512" cy="65836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 i="0">
                <a:solidFill>
                  <a:srgbClr val="E76F51"/>
                </a:solidFill>
                <a:latin typeface="Calibri"/>
              </a:rPr>
              <a:t>✗  </a:t>
            </a:r>
            <a:r>
              <a:rPr sz="1050" b="1" i="0">
                <a:solidFill>
                  <a:srgbClr val="2B2B2B"/>
                </a:solidFill>
                <a:latin typeface="Calibri"/>
              </a:rPr>
              <a:t>Listing everything: </a:t>
            </a:r>
            <a:r>
              <a:rPr sz="1050" b="0" i="0">
                <a:solidFill>
                  <a:srgbClr val="6B7280"/>
                </a:solidFill>
                <a:latin typeface="Calibri"/>
              </a:rPr>
              <a:t>“Laptops, office, website, team”: if everything is key, nothing is.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5230368"/>
            <a:ext cx="3657600" cy="21945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B7280"/>
                </a:solidFill>
                <a:latin typeface="Calibri"/>
              </a:rPr>
              <a:t>YOUR NOTES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5468112"/>
            <a:ext cx="11183112" cy="859536"/>
          </a:xfrm>
          <a:prstGeom prst="rect">
            <a:avLst/>
          </a:prstGeom>
          <a:solidFill>
            <a:srgbClr val="FFFFFF"/>
          </a:solidFill>
          <a:ln w="9525">
            <a:solidFill>
              <a:srgbClr val="D5DB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09728" rIns="109728" tIns="82296" bIns="36576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00" b="0" i="1">
                <a:solidFill>
                  <a:srgbClr val="6B7280"/>
                </a:solidFill>
                <a:latin typeface="Calibri"/>
              </a:rPr>
              <a:t>Click here and capture your ideas for this block…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" y="6483096"/>
            <a:ext cx="11185855" cy="10973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2920" y="6537960"/>
            <a:ext cx="73152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© 2026 BusinessModelCanvasTemplates.com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17175" y="6537960"/>
            <a:ext cx="13716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8 / 13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502920" y="438912"/>
            <a:ext cx="566928" cy="566928"/>
          </a:xfrm>
          <a:prstGeom prst="ellipse">
            <a:avLst/>
          </a:prstGeom>
          <a:solidFill>
            <a:srgbClr val="4A6F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0" rIns="0" tIns="0" bIns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Calibri Light"/>
              </a:rPr>
              <a:t>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61872" y="420624"/>
            <a:ext cx="10424160" cy="21945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4A6FA5"/>
                </a:solidFill>
                <a:latin typeface="Calibri"/>
              </a:rPr>
              <a:t>STEP 7 OF 9  ·  INFRASTRUCTURE SIDE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43584" y="621792"/>
            <a:ext cx="10424160" cy="5029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0" i="0">
                <a:solidFill>
                  <a:srgbClr val="16324F"/>
                </a:solidFill>
                <a:latin typeface="Calibri Light"/>
              </a:rPr>
              <a:t>Key Activities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298448"/>
            <a:ext cx="11183112" cy="38404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1">
                <a:solidFill>
                  <a:srgbClr val="6B7280"/>
                </a:solidFill>
                <a:latin typeface="Calibri"/>
              </a:rPr>
              <a:t>The most important things your company must DO to make its business model work.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773936"/>
            <a:ext cx="11183112" cy="10973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144768" y="1975104"/>
            <a:ext cx="10973" cy="3063240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1975104"/>
            <a:ext cx="5349240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4A6FA5"/>
                </a:solidFill>
                <a:latin typeface="Calibri"/>
              </a:rPr>
              <a:t>WHAT GOES 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2304288"/>
            <a:ext cx="5349240" cy="27889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Production activities: designing, making, delivering (dominant in manufacturing)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Problem-solving activities: consulting, diagnosis, custom work on individual customer problems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Platform/network activities: platform management, matchmaking, service provisioning, promotion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900"/>
              </a:spcAft>
            </a:pPr>
            <a:r>
              <a:rPr sz="110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100" b="0" i="0">
                <a:solidFill>
                  <a:srgbClr val="2B2B2B"/>
                </a:solidFill>
                <a:latin typeface="Calibri"/>
              </a:rPr>
              <a:t>What must be done exceptionally well in-house vs. merely done (candidates for partners)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975104"/>
            <a:ext cx="5239512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4A6FA5"/>
                </a:solidFill>
                <a:latin typeface="Calibri"/>
              </a:rPr>
              <a:t>ASK YOURSELF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304288"/>
            <a:ext cx="5239512" cy="17830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What key activities do our value propositions require? Our channels? Our revenue streams?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What must we do exceptionally well that competitors can't easily match?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If everything is key, nothing is: which 3-5 activities genuinely make or break the model?</a:t>
            </a:r>
          </a:p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1" i="0">
                <a:solidFill>
                  <a:srgbClr val="4A6FA5"/>
                </a:solidFill>
                <a:latin typeface="Calibri"/>
              </a:rPr>
              <a:t>•  </a:t>
            </a:r>
            <a:r>
              <a:rPr sz="1050" b="0" i="0">
                <a:solidFill>
                  <a:srgbClr val="2B2B2B"/>
                </a:solidFill>
                <a:latin typeface="Calibri"/>
              </a:rPr>
              <a:t>Which activities create value, and which merely keep the lights on? (Only the former belong here.)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4224528"/>
            <a:ext cx="5239512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76F51"/>
                </a:solidFill>
                <a:latin typeface="Calibri"/>
              </a:rPr>
              <a:t>AVOID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4535424"/>
            <a:ext cx="5239512" cy="65836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 marL="173736" indent="-173736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 i="0">
                <a:solidFill>
                  <a:srgbClr val="E76F51"/>
                </a:solidFill>
                <a:latin typeface="Calibri"/>
              </a:rPr>
              <a:t>✗  </a:t>
            </a:r>
            <a:r>
              <a:rPr sz="1050" b="1" i="0">
                <a:solidFill>
                  <a:srgbClr val="2B2B2B"/>
                </a:solidFill>
                <a:latin typeface="Calibri"/>
              </a:rPr>
              <a:t>Listing routine operations: </a:t>
            </a:r>
            <a:r>
              <a:rPr sz="1050" b="0" i="0">
                <a:solidFill>
                  <a:srgbClr val="6B7280"/>
                </a:solidFill>
                <a:latin typeface="Calibri"/>
              </a:rPr>
              <a:t>“Accounting, HR, emails” are necessary but not KEY.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5230368"/>
            <a:ext cx="3657600" cy="21945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B7280"/>
                </a:solidFill>
                <a:latin typeface="Calibri"/>
              </a:rPr>
              <a:t>YOUR NOTES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5468112"/>
            <a:ext cx="11183112" cy="859536"/>
          </a:xfrm>
          <a:prstGeom prst="rect">
            <a:avLst/>
          </a:prstGeom>
          <a:solidFill>
            <a:srgbClr val="FFFFFF"/>
          </a:solidFill>
          <a:ln w="9525">
            <a:solidFill>
              <a:srgbClr val="D5DB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09728" rIns="109728" tIns="82296" bIns="36576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00" b="0" i="1">
                <a:solidFill>
                  <a:srgbClr val="6B7280"/>
                </a:solidFill>
                <a:latin typeface="Calibri"/>
              </a:rPr>
              <a:t>Click here and capture your ideas for this block…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" y="6483096"/>
            <a:ext cx="11185855" cy="10973"/>
          </a:xfrm>
          <a:prstGeom prst="rect">
            <a:avLst/>
          </a:prstGeom>
          <a:solidFill>
            <a:srgbClr val="D5D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2920" y="6537960"/>
            <a:ext cx="73152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© 2026 BusinessModelCanvasTemplates.com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17175" y="6537960"/>
            <a:ext cx="1371600" cy="256032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280"/>
                </a:solidFill>
                <a:latin typeface="Calibri"/>
              </a:rPr>
              <a:t>9 / 13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Model Canvas Template — BMC Templates</dc:title>
  <dc:subject>Map, test, and present your business model on one page.</dc:subject>
  <dc:creator>BusinessModelCanvasTemplates.com</dc:creator>
  <cp:keywords>business model canvas, BMC, template, strategy, startup</cp:keywords>
  <dc:description>Adapted from The Business Model Canvas, Strategyzer.com, CC BY-SA 3.0 (creativecommons.org/licenses/by-sa/3.0)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>Business Templates</cp:category>
</cp:coreProperties>
</file>